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3" r:id="rId39"/>
    <p:sldId id="442" r:id="rId40"/>
    <p:sldId id="444" r:id="rId41"/>
    <p:sldId id="445" r:id="rId42"/>
    <p:sldId id="428" r:id="rId43"/>
    <p:sldId id="429" r:id="rId44"/>
    <p:sldId id="430" r:id="rId45"/>
    <p:sldId id="431" r:id="rId46"/>
    <p:sldId id="446" r:id="rId47"/>
    <p:sldId id="447" r:id="rId48"/>
    <p:sldId id="448" r:id="rId49"/>
    <p:sldId id="449" r:id="rId50"/>
    <p:sldId id="450" r:id="rId51"/>
    <p:sldId id="452" r:id="rId52"/>
    <p:sldId id="453" r:id="rId53"/>
    <p:sldId id="454" r:id="rId54"/>
    <p:sldId id="45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https://www.freecodecamp.org/news/what-is-an-orm-the-meaning-of-object-relational-mapping-database-tools/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https://docs.google.com/document/d/1pyLPfNKUhSgQVNBADxdnVxjIxwGLy_YeHsPr6uATdbM/edit?usp=sharing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Integrirajte</a:t>
            </a:r>
            <a:r>
              <a:rPr lang="en-US" dirty="0"/>
              <a:t> flask-</a:t>
            </a:r>
            <a:r>
              <a:rPr lang="en-US" dirty="0" err="1"/>
              <a:t>smorest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blueprintove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MethodView</a:t>
            </a:r>
            <a:r>
              <a:rPr lang="en-US" dirty="0"/>
              <a:t> </a:t>
            </a:r>
            <a:r>
              <a:rPr lang="en-US" dirty="0" err="1"/>
              <a:t>klase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0"/>
            <a:ext cx="5233081" cy="426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800" b="1" dirty="0" err="1"/>
              <a:t>SQLAlchemy</a:t>
            </a:r>
            <a:r>
              <a:rPr lang="hr-HR" sz="1800" b="1" dirty="0"/>
              <a:t>: </a:t>
            </a:r>
            <a:r>
              <a:rPr lang="hr-HR" sz="1800" dirty="0"/>
              <a:t>ORM (</a:t>
            </a:r>
            <a:r>
              <a:rPr lang="hr-HR" sz="1800" dirty="0" err="1"/>
              <a:t>Object</a:t>
            </a:r>
            <a:r>
              <a:rPr lang="hr-HR" sz="1800" dirty="0"/>
              <a:t> </a:t>
            </a:r>
            <a:r>
              <a:rPr lang="hr-HR" sz="1800" dirty="0" err="1"/>
              <a:t>Relational</a:t>
            </a:r>
            <a:r>
              <a:rPr lang="hr-HR" sz="1800" dirty="0"/>
              <a:t> </a:t>
            </a:r>
            <a:r>
              <a:rPr lang="hr-HR" sz="1800" dirty="0" err="1"/>
              <a:t>Mapping</a:t>
            </a:r>
            <a:r>
              <a:rPr lang="hr-HR" sz="1800" dirty="0"/>
              <a:t>) koji pojednostavljuje rad s bazom</a:t>
            </a:r>
          </a:p>
          <a:p>
            <a:pPr marL="15875" indent="0">
              <a:buNone/>
            </a:pPr>
            <a:r>
              <a:rPr lang="hr-HR" sz="1800" b="1" dirty="0" err="1"/>
              <a:t>Flask-SQLAlchemy</a:t>
            </a:r>
            <a:r>
              <a:rPr lang="hr-HR" sz="1800" b="1" dirty="0"/>
              <a:t>: </a:t>
            </a:r>
            <a:r>
              <a:rPr lang="hr-HR" sz="1800" dirty="0" err="1"/>
              <a:t>Flask</a:t>
            </a:r>
            <a:r>
              <a:rPr lang="hr-HR" sz="1800" dirty="0"/>
              <a:t>-ov </a:t>
            </a:r>
            <a:r>
              <a:rPr lang="hr-HR" sz="1800" dirty="0" err="1"/>
              <a:t>extension</a:t>
            </a:r>
            <a:r>
              <a:rPr lang="hr-HR" sz="1800" dirty="0"/>
              <a:t> koji olakšava integraciju </a:t>
            </a:r>
            <a:r>
              <a:rPr lang="hr-HR" sz="1800" dirty="0" err="1"/>
              <a:t>SQLAlchemy</a:t>
            </a:r>
            <a:r>
              <a:rPr lang="hr-HR" sz="1800" dirty="0"/>
              <a:t>-ja u naš API</a:t>
            </a:r>
          </a:p>
          <a:p>
            <a:pPr marL="15875" indent="0">
              <a:buNone/>
            </a:pPr>
            <a:r>
              <a:rPr lang="hr-HR" sz="1800" dirty="0"/>
              <a:t>Prednosti: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Podrška za multi-</a:t>
            </a:r>
            <a:r>
              <a:rPr lang="hr-HR" sz="1800" dirty="0" err="1"/>
              <a:t>threading</a:t>
            </a:r>
            <a:endParaRPr lang="hr-HR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Lakše migracije baze podataka</a:t>
            </a:r>
          </a:p>
          <a:p>
            <a:pPr>
              <a:buFontTx/>
              <a:buChar char="-"/>
            </a:pPr>
            <a:r>
              <a:rPr lang="hr-HR" sz="1800" dirty="0"/>
              <a:t>Čistiji i kraći kod</a:t>
            </a:r>
            <a:endParaRPr lang="en-US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hr-HR" sz="1800" dirty="0"/>
              <a:t>ORM (Object Relational Mapping) koji pojednostavljuje rad s bazom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61" y="1264620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9" y="3163243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544724" y="1162462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800" b="1" dirty="0" err="1"/>
              <a:t>Many</a:t>
            </a:r>
            <a:r>
              <a:rPr lang="hr-HR" sz="1800" b="1" dirty="0"/>
              <a:t>-to-</a:t>
            </a:r>
            <a:r>
              <a:rPr lang="hr-HR" sz="1800" b="1" dirty="0" err="1"/>
              <a:t>Many</a:t>
            </a:r>
            <a:r>
              <a:rPr lang="hr-HR" sz="1800" b="1" dirty="0"/>
              <a:t>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Svaki </a:t>
            </a:r>
            <a:r>
              <a:rPr lang="hr-HR" sz="1800" dirty="0" err="1"/>
              <a:t>artikal</a:t>
            </a:r>
            <a:r>
              <a:rPr lang="hr-HR" sz="18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Primjer: Stol može imati tagove </a:t>
            </a:r>
            <a:r>
              <a:rPr lang="hr-HR" sz="1800" dirty="0" err="1"/>
              <a:t>office</a:t>
            </a:r>
            <a:r>
              <a:rPr lang="hr-HR" sz="1800" dirty="0"/>
              <a:t> i </a:t>
            </a:r>
            <a:r>
              <a:rPr lang="hr-HR" sz="1800" dirty="0" err="1"/>
              <a:t>furniture</a:t>
            </a:r>
            <a:r>
              <a:rPr lang="hr-HR" sz="1800" dirty="0"/>
              <a:t>, dok laptop može imati tagove </a:t>
            </a:r>
            <a:r>
              <a:rPr lang="hr-HR" sz="1800" dirty="0" err="1"/>
              <a:t>tech</a:t>
            </a:r>
            <a:r>
              <a:rPr lang="hr-HR" sz="1800" dirty="0"/>
              <a:t> i </a:t>
            </a:r>
            <a:r>
              <a:rPr lang="hr-HR" sz="1800" dirty="0" err="1"/>
              <a:t>office</a:t>
            </a:r>
            <a:r>
              <a:rPr lang="hr-HR" sz="1800" dirty="0"/>
              <a:t>.</a:t>
            </a:r>
          </a:p>
          <a:p>
            <a:pPr>
              <a:buNone/>
            </a:pPr>
            <a:r>
              <a:rPr lang="hr-HR" sz="1800" dirty="0"/>
              <a:t>Store i Tag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To rezultira </a:t>
            </a:r>
            <a:r>
              <a:rPr lang="hr-HR" sz="1800" dirty="0" err="1"/>
              <a:t>many</a:t>
            </a:r>
            <a:r>
              <a:rPr lang="hr-HR" sz="18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600" dirty="0"/>
              <a:t>💡 </a:t>
            </a:r>
            <a:r>
              <a:rPr lang="hr-HR" sz="1600" b="1" dirty="0"/>
              <a:t>Što postiže implementacija </a:t>
            </a:r>
            <a:r>
              <a:rPr lang="hr-HR" sz="1600" b="1" dirty="0" err="1"/>
              <a:t>many</a:t>
            </a:r>
            <a:r>
              <a:rPr lang="hr-HR" sz="1600" b="1" dirty="0"/>
              <a:t>-to-</a:t>
            </a:r>
            <a:r>
              <a:rPr lang="hr-HR" sz="1600" b="1" dirty="0" err="1"/>
              <a:t>many</a:t>
            </a:r>
            <a:r>
              <a:rPr lang="hr-HR" sz="1600" b="1" dirty="0"/>
              <a:t> odnosa s tagovima:</a:t>
            </a:r>
            <a:endParaRPr lang="hr-HR" sz="1600" dirty="0"/>
          </a:p>
          <a:p>
            <a:pPr marL="15875" indent="0">
              <a:buNone/>
            </a:pPr>
            <a:r>
              <a:rPr lang="hr-HR" sz="1600" b="1" dirty="0"/>
              <a:t>Fleksibilnost pretraživanja: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Korisnici mogu filtrirati artikle prema tagovima (npr. svi artikli označeni kao </a:t>
            </a:r>
            <a:r>
              <a:rPr lang="hr-HR" sz="1600" i="1" dirty="0" err="1"/>
              <a:t>office</a:t>
            </a:r>
            <a:r>
              <a:rPr lang="hr-HR" sz="1600" dirty="0"/>
              <a:t>).</a:t>
            </a:r>
          </a:p>
          <a:p>
            <a:pPr marL="15875" indent="0">
              <a:buNone/>
            </a:pPr>
            <a:r>
              <a:rPr lang="hr-HR" sz="1600" b="1" dirty="0"/>
              <a:t>Bolje organizirani podaci: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600" b="1" dirty="0"/>
              <a:t>Efikasnost: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Korištenjem ORM-a poput </a:t>
            </a:r>
            <a:r>
              <a:rPr lang="hr-HR" sz="1600" dirty="0" err="1"/>
              <a:t>SQLAlchemy</a:t>
            </a:r>
            <a:r>
              <a:rPr lang="hr-HR" sz="1600" dirty="0"/>
              <a:t>-ja, rješavamo složenost </a:t>
            </a:r>
            <a:r>
              <a:rPr lang="hr-HR" sz="1600" dirty="0" err="1"/>
              <a:t>many</a:t>
            </a:r>
            <a:r>
              <a:rPr lang="hr-HR" sz="1600" dirty="0"/>
              <a:t>-to-</a:t>
            </a:r>
            <a:r>
              <a:rPr lang="hr-HR" sz="1600" dirty="0" err="1"/>
              <a:t>many</a:t>
            </a:r>
            <a:r>
              <a:rPr lang="hr-HR" sz="1600" dirty="0"/>
              <a:t> odnosa kroz pomoćne tablice (</a:t>
            </a:r>
            <a:r>
              <a:rPr lang="hr-HR" sz="1600" dirty="0" err="1"/>
              <a:t>association</a:t>
            </a:r>
            <a:r>
              <a:rPr lang="hr-HR" sz="1600" dirty="0"/>
              <a:t> </a:t>
            </a:r>
            <a:r>
              <a:rPr lang="hr-HR" sz="1600" dirty="0" err="1"/>
              <a:t>tables</a:t>
            </a:r>
            <a:r>
              <a:rPr lang="hr-HR" sz="16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12630</TotalTime>
  <Words>2009</Words>
  <Application>Microsoft Office PowerPoint</Application>
  <PresentationFormat>Widescreen</PresentationFormat>
  <Paragraphs>268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392</cp:revision>
  <dcterms:created xsi:type="dcterms:W3CDTF">2021-08-14T09:32:24Z</dcterms:created>
  <dcterms:modified xsi:type="dcterms:W3CDTF">2025-06-10T05:59:39Z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